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aleway" charset="1" panose="020B0503030101060003"/>
      <p:regular r:id="rId10"/>
    </p:embeddedFont>
    <p:embeddedFont>
      <p:font typeface="Raleway Bold" charset="1" panose="020B0803030101060003"/>
      <p:regular r:id="rId11"/>
    </p:embeddedFont>
    <p:embeddedFont>
      <p:font typeface="Raleway Thin" charset="1" panose="020B0203030101060003"/>
      <p:regular r:id="rId12"/>
    </p:embeddedFont>
    <p:embeddedFont>
      <p:font typeface="Raleway Heavy" charset="1" panose="020B0003030101060003"/>
      <p:regular r:id="rId13"/>
    </p:embeddedFont>
    <p:embeddedFont>
      <p:font typeface="Canva Sans" charset="1" panose="020B0503030501040103"/>
      <p:regular r:id="rId14"/>
    </p:embeddedFont>
    <p:embeddedFont>
      <p:font typeface="Canva Sans Bold" charset="1" panose="020B0803030501040103"/>
      <p:regular r:id="rId15"/>
    </p:embeddedFont>
    <p:embeddedFont>
      <p:font typeface="Canva Sans Italics" charset="1" panose="020B0503030501040103"/>
      <p:regular r:id="rId16"/>
    </p:embeddedFont>
    <p:embeddedFont>
      <p:font typeface="Canva Sans Bold Italics" charset="1" panose="020B0803030501040103"/>
      <p:regular r:id="rId17"/>
    </p:embeddedFont>
    <p:embeddedFont>
      <p:font typeface="Canva Sans Medium" charset="1" panose="020B0603030501040103"/>
      <p:regular r:id="rId18"/>
    </p:embeddedFont>
    <p:embeddedFont>
      <p:font typeface="Canva Sans Medium Italics" charset="1" panose="020B0603030501040103"/>
      <p:regular r:id="rId19"/>
    </p:embeddedFont>
    <p:embeddedFont>
      <p:font typeface="Open Sans" charset="1" panose="020B0606030504020204"/>
      <p:regular r:id="rId20"/>
    </p:embeddedFont>
    <p:embeddedFont>
      <p:font typeface="Open Sans Bold" charset="1" panose="020B0806030504020204"/>
      <p:regular r:id="rId21"/>
    </p:embeddedFont>
    <p:embeddedFont>
      <p:font typeface="Open Sans Italics" charset="1" panose="020B0606030504020204"/>
      <p:regular r:id="rId22"/>
    </p:embeddedFont>
    <p:embeddedFont>
      <p:font typeface="Open Sans Bold Italics" charset="1" panose="020B0806030504020204"/>
      <p:regular r:id="rId23"/>
    </p:embeddedFont>
    <p:embeddedFont>
      <p:font typeface="Open Sans Light" charset="1" panose="020B0306030504020204"/>
      <p:regular r:id="rId24"/>
    </p:embeddedFont>
    <p:embeddedFont>
      <p:font typeface="Open Sans Light Italics" charset="1" panose="020B0306030504020204"/>
      <p:regular r:id="rId25"/>
    </p:embeddedFont>
    <p:embeddedFont>
      <p:font typeface="Open Sans Ultra-Bold" charset="1" panose="00000000000000000000"/>
      <p:regular r:id="rId26"/>
    </p:embeddedFont>
    <p:embeddedFont>
      <p:font typeface="Open Sans Ultra-Bold Italics" charset="1" panose="000000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430004" y="6015104"/>
            <a:ext cx="3121583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863814" y="0"/>
            <a:ext cx="7363704" cy="10287000"/>
          </a:xfrm>
          <a:custGeom>
            <a:avLst/>
            <a:gdLst/>
            <a:ahLst/>
            <a:cxnLst/>
            <a:rect r="r" b="b" t="t" l="l"/>
            <a:pathLst>
              <a:path h="10287000" w="7363704">
                <a:moveTo>
                  <a:pt x="0" y="0"/>
                </a:moveTo>
                <a:lnTo>
                  <a:pt x="7363705" y="0"/>
                </a:lnTo>
                <a:lnTo>
                  <a:pt x="736370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91" r="-690" b="-4091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267134" y="3161057"/>
            <a:ext cx="9710335" cy="2644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Raleway"/>
              </a:rPr>
              <a:t>FILM DEATHS AND IMDB RATINGS: A DATASET EXPLORATION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05275" y="6198533"/>
            <a:ext cx="1446312" cy="35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Canva Sans"/>
              </a:rPr>
              <a:t>10.30.2023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888266" y="8883016"/>
            <a:ext cx="36959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Canva Sans"/>
              </a:rPr>
              <a:t>Sai Nandini Peesapati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1268991" y="1526592"/>
            <a:ext cx="5859601" cy="987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21"/>
              </a:lnSpc>
              <a:spcBef>
                <a:spcPct val="0"/>
              </a:spcBef>
            </a:pPr>
            <a:r>
              <a:rPr lang="en-US" sz="5729">
                <a:solidFill>
                  <a:srgbClr val="171616"/>
                </a:solidFill>
                <a:latin typeface="Raleway"/>
              </a:rPr>
              <a:t>EDA - Histogram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268991" y="3347975"/>
            <a:ext cx="6388770" cy="611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44"/>
              </a:lnSpc>
              <a:spcBef>
                <a:spcPct val="0"/>
              </a:spcBef>
            </a:pPr>
            <a:r>
              <a:rPr lang="en-US" sz="1817">
                <a:solidFill>
                  <a:srgbClr val="171616"/>
                </a:solidFill>
                <a:latin typeface="Open Sans"/>
              </a:rPr>
              <a:t>The graph provides a visual representation of how frequently films have certain body counts.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68991" y="2846794"/>
            <a:ext cx="6759354" cy="3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80"/>
              </a:lnSpc>
              <a:spcBef>
                <a:spcPct val="0"/>
              </a:spcBef>
            </a:pPr>
            <a:r>
              <a:rPr lang="en-US" sz="2271">
                <a:solidFill>
                  <a:srgbClr val="171616"/>
                </a:solidFill>
                <a:latin typeface="Open Sans Bold"/>
              </a:rPr>
              <a:t>Why this Graph?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268991" y="4851358"/>
            <a:ext cx="6388770" cy="4185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92356" indent="-196178" lvl="1">
              <a:lnSpc>
                <a:spcPts val="2598"/>
              </a:lnSpc>
              <a:buFont typeface="Arial"/>
              <a:buChar char="•"/>
            </a:pPr>
            <a:r>
              <a:rPr lang="en-US" sz="1817">
                <a:solidFill>
                  <a:srgbClr val="171616"/>
                </a:solidFill>
                <a:latin typeface="Open Sans"/>
              </a:rPr>
              <a:t>A large number of films have a body count between 0 and 50, with this range having the highest frequency.</a:t>
            </a:r>
          </a:p>
          <a:p>
            <a:pPr algn="just">
              <a:lnSpc>
                <a:spcPts val="2598"/>
              </a:lnSpc>
            </a:pPr>
          </a:p>
          <a:p>
            <a:pPr algn="just" marL="392356" indent="-196178" lvl="1">
              <a:lnSpc>
                <a:spcPts val="2598"/>
              </a:lnSpc>
              <a:buFont typeface="Arial"/>
              <a:buChar char="•"/>
            </a:pPr>
            <a:r>
              <a:rPr lang="en-US" sz="1817">
                <a:solidFill>
                  <a:srgbClr val="171616"/>
                </a:solidFill>
                <a:latin typeface="Open Sans"/>
              </a:rPr>
              <a:t>As the body count increases, the number of films with such counts drastically decreases. This indicates that extremely high body counts are less common in films.</a:t>
            </a:r>
          </a:p>
          <a:p>
            <a:pPr algn="just">
              <a:lnSpc>
                <a:spcPts val="2598"/>
              </a:lnSpc>
            </a:pPr>
          </a:p>
          <a:p>
            <a:pPr algn="just" marL="392356" indent="-196178" lvl="1">
              <a:lnSpc>
                <a:spcPts val="2598"/>
              </a:lnSpc>
              <a:buFont typeface="Arial"/>
              <a:buChar char="•"/>
            </a:pPr>
            <a:r>
              <a:rPr lang="en-US" sz="1817">
                <a:solidFill>
                  <a:srgbClr val="171616"/>
                </a:solidFill>
                <a:latin typeface="Open Sans"/>
              </a:rPr>
              <a:t>There is a long tail to the distribution, showing that while fewer films have high body counts, they still exist.</a:t>
            </a:r>
          </a:p>
          <a:p>
            <a:pPr algn="just">
              <a:lnSpc>
                <a:spcPts val="2598"/>
              </a:lnSpc>
            </a:pPr>
          </a:p>
          <a:p>
            <a:pPr algn="just" marL="392356" indent="-196178" lvl="1">
              <a:lnSpc>
                <a:spcPts val="2598"/>
              </a:lnSpc>
              <a:buFont typeface="Arial"/>
              <a:buChar char="•"/>
            </a:pPr>
            <a:r>
              <a:rPr lang="en-US" sz="1817">
                <a:solidFill>
                  <a:srgbClr val="171616"/>
                </a:solidFill>
                <a:latin typeface="Open Sans"/>
              </a:rPr>
              <a:t>There is a noticeable decrease in the number of films with body counts beyond 50, and very few films have body counts exceeding 600.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68991" y="4346843"/>
            <a:ext cx="6759354" cy="3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80"/>
              </a:lnSpc>
              <a:spcBef>
                <a:spcPct val="0"/>
              </a:spcBef>
            </a:pPr>
            <a:r>
              <a:rPr lang="en-US" sz="2271">
                <a:solidFill>
                  <a:srgbClr val="171616"/>
                </a:solidFill>
                <a:latin typeface="Open Sans Bold"/>
              </a:rPr>
              <a:t>What do we understand from this?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0" y="2698680"/>
            <a:ext cx="10946302" cy="4888901"/>
          </a:xfrm>
          <a:custGeom>
            <a:avLst/>
            <a:gdLst/>
            <a:ahLst/>
            <a:cxnLst/>
            <a:rect r="r" b="b" t="t" l="l"/>
            <a:pathLst>
              <a:path h="4888901" w="10946302">
                <a:moveTo>
                  <a:pt x="0" y="0"/>
                </a:moveTo>
                <a:lnTo>
                  <a:pt x="10946302" y="0"/>
                </a:lnTo>
                <a:lnTo>
                  <a:pt x="10946302" y="4888900"/>
                </a:lnTo>
                <a:lnTo>
                  <a:pt x="0" y="4888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med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4059418"/>
            <a:chOff x="0" y="0"/>
            <a:chExt cx="24384000" cy="541255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340" t="4892" r="2419" b="53817"/>
            <a:stretch>
              <a:fillRect/>
            </a:stretch>
          </p:blipFill>
          <p:spPr>
            <a:xfrm flipH="false" flipV="false">
              <a:off x="0" y="0"/>
              <a:ext cx="24384000" cy="5412557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586916" y="4279678"/>
            <a:ext cx="7686616" cy="2076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171616"/>
                </a:solidFill>
                <a:latin typeface="Raleway Bold"/>
              </a:rPr>
              <a:t>What Can we Takeaway from this?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4355878"/>
            <a:ext cx="8708229" cy="5590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1952" indent="-245976" lvl="1">
              <a:lnSpc>
                <a:spcPts val="3190"/>
              </a:lnSpc>
              <a:buFont typeface="Arial"/>
              <a:buChar char="•"/>
            </a:pPr>
            <a:r>
              <a:rPr lang="en-US" sz="2278">
                <a:solidFill>
                  <a:srgbClr val="171616"/>
                </a:solidFill>
                <a:latin typeface="Open Sans"/>
              </a:rPr>
              <a:t>Body count, as a measure of on-screen violence, varies widely among films. While there's a positive correlation between body count and box office revenue up to a point, it doesn't hold true for films with extremely high body counts.</a:t>
            </a:r>
          </a:p>
          <a:p>
            <a:pPr algn="just">
              <a:lnSpc>
                <a:spcPts val="3190"/>
              </a:lnSpc>
            </a:pPr>
          </a:p>
          <a:p>
            <a:pPr algn="just" marL="491952" indent="-245976" lvl="1">
              <a:lnSpc>
                <a:spcPts val="3190"/>
              </a:lnSpc>
              <a:buFont typeface="Arial"/>
              <a:buChar char="•"/>
            </a:pPr>
            <a:r>
              <a:rPr lang="en-US" sz="2278">
                <a:solidFill>
                  <a:srgbClr val="171616"/>
                </a:solidFill>
                <a:latin typeface="Open Sans"/>
              </a:rPr>
              <a:t>Genre plays a significant role in determining body count, with action and war films typically having higher numbers.</a:t>
            </a:r>
          </a:p>
          <a:p>
            <a:pPr algn="just">
              <a:lnSpc>
                <a:spcPts val="3190"/>
              </a:lnSpc>
            </a:pPr>
          </a:p>
          <a:p>
            <a:pPr algn="just" marL="491952" indent="-245976" lvl="1">
              <a:lnSpc>
                <a:spcPts val="3190"/>
              </a:lnSpc>
              <a:buFont typeface="Arial"/>
              <a:buChar char="•"/>
            </a:pPr>
            <a:r>
              <a:rPr lang="en-US" sz="2278">
                <a:solidFill>
                  <a:srgbClr val="171616"/>
                </a:solidFill>
                <a:latin typeface="Open Sans"/>
              </a:rPr>
              <a:t>Over the years, there's a trend of increasing body counts in films.</a:t>
            </a:r>
          </a:p>
          <a:p>
            <a:pPr algn="just">
              <a:lnSpc>
                <a:spcPts val="3190"/>
              </a:lnSpc>
            </a:pPr>
          </a:p>
          <a:p>
            <a:pPr algn="just" marL="491952" indent="-245976" lvl="1">
              <a:lnSpc>
                <a:spcPts val="3190"/>
              </a:lnSpc>
              <a:buFont typeface="Arial"/>
              <a:buChar char="•"/>
            </a:pPr>
            <a:r>
              <a:rPr lang="en-US" sz="2278">
                <a:solidFill>
                  <a:srgbClr val="171616"/>
                </a:solidFill>
                <a:latin typeface="Open Sans"/>
              </a:rPr>
              <a:t>Despite the presence of films with high body counts, a significant number of films maintain low on-screen deaths.</a:t>
            </a:r>
          </a:p>
          <a:p>
            <a:pPr algn="just">
              <a:lnSpc>
                <a:spcPts val="319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586916" y="6873014"/>
            <a:ext cx="8241649" cy="238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1952" indent="-245976" lvl="1">
              <a:lnSpc>
                <a:spcPts val="3190"/>
              </a:lnSpc>
              <a:buFont typeface="Arial"/>
              <a:buChar char="•"/>
            </a:pPr>
            <a:r>
              <a:rPr lang="en-US" sz="2278">
                <a:solidFill>
                  <a:srgbClr val="171616"/>
                </a:solidFill>
                <a:latin typeface="Open Sans"/>
              </a:rPr>
              <a:t>The majority of films are rated "R", followed by "PG-13", "Unrated", "PG", and "NC-17".</a:t>
            </a:r>
          </a:p>
          <a:p>
            <a:pPr algn="just">
              <a:lnSpc>
                <a:spcPts val="3190"/>
              </a:lnSpc>
            </a:pPr>
          </a:p>
          <a:p>
            <a:pPr algn="just" marL="491952" indent="-245976" lvl="1">
              <a:lnSpc>
                <a:spcPts val="3190"/>
              </a:lnSpc>
              <a:buFont typeface="Arial"/>
              <a:buChar char="•"/>
            </a:pPr>
            <a:r>
              <a:rPr lang="en-US" sz="2278">
                <a:solidFill>
                  <a:srgbClr val="171616"/>
                </a:solidFill>
                <a:latin typeface="Open Sans"/>
              </a:rPr>
              <a:t>Directors like John Woo and Sylvester Stallone have films with a high average body count.</a:t>
            </a:r>
          </a:p>
          <a:p>
            <a:pPr algn="just">
              <a:lnSpc>
                <a:spcPts val="319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med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2039994"/>
            <a:ext cx="18788726" cy="6646955"/>
            <a:chOff x="0" y="0"/>
            <a:chExt cx="25051634" cy="8862607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695" t="50372" r="61" b="17363"/>
            <a:stretch>
              <a:fillRect/>
            </a:stretch>
          </p:blipFill>
          <p:spPr>
            <a:xfrm flipH="false" flipV="false">
              <a:off x="0" y="0"/>
              <a:ext cx="25051634" cy="8862607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2172444" y="3536957"/>
            <a:ext cx="13931034" cy="3653030"/>
            <a:chOff x="0" y="0"/>
            <a:chExt cx="7826849" cy="20523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826849" cy="2052375"/>
            </a:xfrm>
            <a:custGeom>
              <a:avLst/>
              <a:gdLst/>
              <a:ahLst/>
              <a:cxnLst/>
              <a:rect r="r" b="b" t="t" l="l"/>
              <a:pathLst>
                <a:path h="2052375" w="7826849">
                  <a:moveTo>
                    <a:pt x="0" y="0"/>
                  </a:moveTo>
                  <a:lnTo>
                    <a:pt x="7826849" y="0"/>
                  </a:lnTo>
                  <a:lnTo>
                    <a:pt x="7826849" y="2052375"/>
                  </a:lnTo>
                  <a:lnTo>
                    <a:pt x="0" y="2052375"/>
                  </a:lnTo>
                  <a:close/>
                </a:path>
              </a:pathLst>
            </a:custGeom>
            <a:solidFill>
              <a:srgbClr val="DDD0BC">
                <a:alpha val="95686"/>
              </a:srgbClr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3600440" y="3970367"/>
            <a:ext cx="11087120" cy="2490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204"/>
              </a:lnSpc>
              <a:spcBef>
                <a:spcPct val="0"/>
              </a:spcBef>
            </a:pPr>
            <a:r>
              <a:rPr lang="en-US" sz="14431" strike="noStrike" u="none">
                <a:solidFill>
                  <a:srgbClr val="1A1516"/>
                </a:solidFill>
                <a:latin typeface="Raleway Bold"/>
              </a:rPr>
              <a:t>THANK YOU</a:t>
            </a: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911526" y="0"/>
            <a:ext cx="7376474" cy="10287000"/>
            <a:chOff x="0" y="0"/>
            <a:chExt cx="9835299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18155" t="0" r="18155" b="0"/>
            <a:stretch>
              <a:fillRect/>
            </a:stretch>
          </p:blipFill>
          <p:spPr>
            <a:xfrm flipH="false" flipV="false">
              <a:off x="0" y="0"/>
              <a:ext cx="9835299" cy="137160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724524" y="4271885"/>
            <a:ext cx="262733" cy="262733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724524" y="5329196"/>
            <a:ext cx="262733" cy="262733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724524" y="6386507"/>
            <a:ext cx="262733" cy="262733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DD0BC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724524" y="7443817"/>
            <a:ext cx="262733" cy="262733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DD0BC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6103477" y="713251"/>
            <a:ext cx="1155823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71616"/>
                </a:solidFill>
                <a:latin typeface="Open Sans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31550" y="9229725"/>
            <a:ext cx="545862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71616"/>
                </a:solidFill>
                <a:latin typeface="Open Sans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24524" y="2418446"/>
            <a:ext cx="7419476" cy="1019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171616"/>
                </a:solidFill>
                <a:latin typeface="Raleway"/>
              </a:rPr>
              <a:t>Table Of Content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87649" y="4186081"/>
            <a:ext cx="6161422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Introduction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387649" y="5243392"/>
            <a:ext cx="6161422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Data and Its Attributes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387649" y="6300703"/>
            <a:ext cx="6161422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Exploratory Data Analysis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387649" y="7358013"/>
            <a:ext cx="6161422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Conclusion / Takeaway</a:t>
            </a: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310588" y="-45957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10267586" cy="10287000"/>
          </a:xfrm>
          <a:custGeom>
            <a:avLst/>
            <a:gdLst/>
            <a:ahLst/>
            <a:cxnLst/>
            <a:rect r="r" b="b" t="t" l="l"/>
            <a:pathLst>
              <a:path h="10287000" w="10267586">
                <a:moveTo>
                  <a:pt x="0" y="0"/>
                </a:moveTo>
                <a:lnTo>
                  <a:pt x="10267586" y="0"/>
                </a:lnTo>
                <a:lnTo>
                  <a:pt x="102675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64" t="0" r="-3764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911286" y="895350"/>
            <a:ext cx="5608462" cy="113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39"/>
              </a:lnSpc>
              <a:spcBef>
                <a:spcPct val="0"/>
              </a:spcBef>
            </a:pPr>
            <a:r>
              <a:rPr lang="en-US" sz="6599">
                <a:solidFill>
                  <a:srgbClr val="171616"/>
                </a:solidFill>
                <a:latin typeface="Raleway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455267" y="2244782"/>
            <a:ext cx="7344028" cy="7862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71" indent="-345435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171616"/>
                </a:solidFill>
                <a:latin typeface="Open Sans"/>
              </a:rPr>
              <a:t>How have film death counts evolved over the years/decades?</a:t>
            </a:r>
          </a:p>
          <a:p>
            <a:pPr algn="just">
              <a:lnSpc>
                <a:spcPts val="4479"/>
              </a:lnSpc>
            </a:pPr>
          </a:p>
          <a:p>
            <a:pPr algn="just" marL="690871" indent="-345435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171616"/>
                </a:solidFill>
                <a:latin typeface="Open Sans"/>
              </a:rPr>
              <a:t>How does deaths/killings in the movies affect the movie’s rating?</a:t>
            </a:r>
          </a:p>
          <a:p>
            <a:pPr algn="just">
              <a:lnSpc>
                <a:spcPts val="4479"/>
              </a:lnSpc>
            </a:pPr>
          </a:p>
          <a:p>
            <a:pPr algn="just" marL="690871" indent="-345435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171616"/>
                </a:solidFill>
                <a:latin typeface="Open Sans"/>
              </a:rPr>
              <a:t>Which genres can we observe the most killings?</a:t>
            </a:r>
          </a:p>
          <a:p>
            <a:pPr algn="just">
              <a:lnSpc>
                <a:spcPts val="4479"/>
              </a:lnSpc>
            </a:pPr>
          </a:p>
          <a:p>
            <a:pPr algn="just" marL="690871" indent="-345435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171616"/>
                </a:solidFill>
                <a:latin typeface="Open Sans"/>
              </a:rPr>
              <a:t>How does the body count vary across the films?</a:t>
            </a:r>
          </a:p>
          <a:p>
            <a:pPr algn="just">
              <a:lnSpc>
                <a:spcPts val="4479"/>
              </a:lnSpc>
            </a:pPr>
          </a:p>
          <a:p>
            <a:pPr algn="just">
              <a:lnSpc>
                <a:spcPts val="4479"/>
              </a:lnSpc>
            </a:pPr>
          </a:p>
          <a:p>
            <a:pPr algn="just">
              <a:lnSpc>
                <a:spcPts val="4479"/>
              </a:lnSpc>
            </a:pP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749700" y="2854421"/>
            <a:ext cx="10420485" cy="1320979"/>
          </a:xfrm>
          <a:custGeom>
            <a:avLst/>
            <a:gdLst/>
            <a:ahLst/>
            <a:cxnLst/>
            <a:rect r="r" b="b" t="t" l="l"/>
            <a:pathLst>
              <a:path h="1320979" w="10420485">
                <a:moveTo>
                  <a:pt x="0" y="0"/>
                </a:moveTo>
                <a:lnTo>
                  <a:pt x="10420484" y="0"/>
                </a:lnTo>
                <a:lnTo>
                  <a:pt x="10420484" y="1320979"/>
                </a:lnTo>
                <a:lnTo>
                  <a:pt x="0" y="13209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2205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608566" y="815487"/>
            <a:ext cx="12340860" cy="1311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639"/>
              </a:lnSpc>
              <a:spcBef>
                <a:spcPct val="0"/>
              </a:spcBef>
            </a:pPr>
            <a:r>
              <a:rPr lang="en-US" sz="7599">
                <a:solidFill>
                  <a:srgbClr val="171616"/>
                </a:solidFill>
                <a:latin typeface="Raleway"/>
              </a:rPr>
              <a:t>The 3 statements: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448833" y="5105400"/>
            <a:ext cx="2319466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Columns???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03478" y="7704882"/>
            <a:ext cx="2481044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      Dataset???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398248" y="5105400"/>
            <a:ext cx="2086076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Rows??</a:t>
            </a:r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67104" y="3003537"/>
            <a:ext cx="11579294" cy="5555984"/>
          </a:xfrm>
          <a:custGeom>
            <a:avLst/>
            <a:gdLst/>
            <a:ahLst/>
            <a:cxnLst/>
            <a:rect r="r" b="b" t="t" l="l"/>
            <a:pathLst>
              <a:path h="5555984" w="11579294">
                <a:moveTo>
                  <a:pt x="0" y="0"/>
                </a:moveTo>
                <a:lnTo>
                  <a:pt x="11579294" y="0"/>
                </a:lnTo>
                <a:lnTo>
                  <a:pt x="11579294" y="5555984"/>
                </a:lnTo>
                <a:lnTo>
                  <a:pt x="0" y="5555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65776" y="1109690"/>
            <a:ext cx="13788350" cy="1245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75"/>
              </a:lnSpc>
              <a:spcBef>
                <a:spcPct val="0"/>
              </a:spcBef>
            </a:pPr>
            <a:r>
              <a:rPr lang="en-US" sz="7196">
                <a:solidFill>
                  <a:srgbClr val="171616"/>
                </a:solidFill>
                <a:latin typeface="Raleway"/>
              </a:rPr>
              <a:t>Descriptive Statistics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</p:spTree>
  </p:cSld>
  <p:clrMapOvr>
    <a:masterClrMapping/>
  </p:clrMapOvr>
  <p:transition spd="med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582393" y="2672986"/>
            <a:ext cx="4076548" cy="3136277"/>
          </a:xfrm>
          <a:custGeom>
            <a:avLst/>
            <a:gdLst/>
            <a:ahLst/>
            <a:cxnLst/>
            <a:rect r="r" b="b" t="t" l="l"/>
            <a:pathLst>
              <a:path h="3136277" w="4076548">
                <a:moveTo>
                  <a:pt x="0" y="0"/>
                </a:moveTo>
                <a:lnTo>
                  <a:pt x="4076548" y="0"/>
                </a:lnTo>
                <a:lnTo>
                  <a:pt x="4076548" y="3136277"/>
                </a:lnTo>
                <a:lnTo>
                  <a:pt x="0" y="31362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64" r="0" b="-26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435469" y="2672986"/>
            <a:ext cx="4050195" cy="7155344"/>
          </a:xfrm>
          <a:custGeom>
            <a:avLst/>
            <a:gdLst/>
            <a:ahLst/>
            <a:cxnLst/>
            <a:rect r="r" b="b" t="t" l="l"/>
            <a:pathLst>
              <a:path h="7155344" w="4050195">
                <a:moveTo>
                  <a:pt x="0" y="0"/>
                </a:moveTo>
                <a:lnTo>
                  <a:pt x="4050195" y="0"/>
                </a:lnTo>
                <a:lnTo>
                  <a:pt x="4050195" y="7155344"/>
                </a:lnTo>
                <a:lnTo>
                  <a:pt x="0" y="71553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445157" y="6250658"/>
            <a:ext cx="1441937" cy="2012857"/>
          </a:xfrm>
          <a:custGeom>
            <a:avLst/>
            <a:gdLst/>
            <a:ahLst/>
            <a:cxnLst/>
            <a:rect r="r" b="b" t="t" l="l"/>
            <a:pathLst>
              <a:path h="2012857" w="1441937">
                <a:moveTo>
                  <a:pt x="0" y="0"/>
                </a:moveTo>
                <a:lnTo>
                  <a:pt x="1441938" y="0"/>
                </a:lnTo>
                <a:lnTo>
                  <a:pt x="1441938" y="2012857"/>
                </a:lnTo>
                <a:lnTo>
                  <a:pt x="0" y="20128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580747" y="374406"/>
            <a:ext cx="11126505" cy="946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5"/>
              </a:lnSpc>
              <a:spcBef>
                <a:spcPct val="0"/>
              </a:spcBef>
            </a:pPr>
            <a:r>
              <a:rPr lang="en-US" sz="5496">
                <a:solidFill>
                  <a:srgbClr val="171616"/>
                </a:solidFill>
                <a:latin typeface="Raleway"/>
              </a:rPr>
              <a:t>EDA - Understanding Our DataSet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88706" y="3373724"/>
            <a:ext cx="3791221" cy="647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8"/>
              </a:lnSpc>
              <a:spcBef>
                <a:spcPct val="0"/>
              </a:spcBef>
            </a:pPr>
            <a:r>
              <a:rPr lang="en-US" sz="1870">
                <a:solidFill>
                  <a:srgbClr val="171616"/>
                </a:solidFill>
                <a:latin typeface="Open Sans"/>
              </a:rPr>
              <a:t>Our original dataset consists of 545 rows and 8 columns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88706" y="1865373"/>
            <a:ext cx="6956452" cy="400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72"/>
              </a:lnSpc>
              <a:spcBef>
                <a:spcPct val="0"/>
              </a:spcBef>
            </a:pPr>
            <a:r>
              <a:rPr lang="en-US" sz="2337">
                <a:solidFill>
                  <a:srgbClr val="171616"/>
                </a:solidFill>
                <a:latin typeface="Open Sans Bold"/>
              </a:rPr>
              <a:t>What does our data look like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790464" y="2404642"/>
            <a:ext cx="4230836" cy="971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8"/>
              </a:lnSpc>
              <a:spcBef>
                <a:spcPct val="0"/>
              </a:spcBef>
            </a:pPr>
            <a:r>
              <a:rPr lang="en-US" sz="1870">
                <a:solidFill>
                  <a:srgbClr val="171616"/>
                </a:solidFill>
                <a:latin typeface="Open Sans"/>
              </a:rPr>
              <a:t>After manipulating the data, our new dataset contains 545 rows and 32 columns.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35469" y="1865373"/>
            <a:ext cx="6956452" cy="400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72"/>
              </a:lnSpc>
              <a:spcBef>
                <a:spcPct val="0"/>
              </a:spcBef>
            </a:pPr>
            <a:r>
              <a:rPr lang="en-US" sz="2337">
                <a:solidFill>
                  <a:srgbClr val="171616"/>
                </a:solidFill>
                <a:latin typeface="Open Sans Bold"/>
              </a:rPr>
              <a:t>What was added and Why?</a:t>
            </a: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852034" y="1685544"/>
            <a:ext cx="5511987" cy="101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55"/>
              </a:lnSpc>
              <a:spcBef>
                <a:spcPct val="0"/>
              </a:spcBef>
            </a:pPr>
            <a:r>
              <a:rPr lang="en-US" sz="5896">
                <a:solidFill>
                  <a:srgbClr val="171616"/>
                </a:solidFill>
                <a:latin typeface="Raleway"/>
              </a:rPr>
              <a:t>EDA - Bar Plot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852034" y="3912155"/>
            <a:ext cx="6956452" cy="647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8"/>
              </a:lnSpc>
              <a:spcBef>
                <a:spcPct val="0"/>
              </a:spcBef>
            </a:pPr>
            <a:r>
              <a:rPr lang="en-US" sz="1870">
                <a:solidFill>
                  <a:srgbClr val="171616"/>
                </a:solidFill>
                <a:latin typeface="Open Sans"/>
              </a:rPr>
              <a:t>To understand how the portrayal of violence or deaths in movies has evolved over different decades.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852034" y="3362503"/>
            <a:ext cx="6956452" cy="400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72"/>
              </a:lnSpc>
              <a:spcBef>
                <a:spcPct val="0"/>
              </a:spcBef>
            </a:pPr>
            <a:r>
              <a:rPr lang="en-US" sz="2337">
                <a:solidFill>
                  <a:srgbClr val="171616"/>
                </a:solidFill>
                <a:latin typeface="Open Sans Bold"/>
              </a:rPr>
              <a:t>Why this Graph?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52034" y="5450979"/>
            <a:ext cx="6956452" cy="1619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8"/>
              </a:lnSpc>
              <a:spcBef>
                <a:spcPct val="0"/>
              </a:spcBef>
            </a:pPr>
            <a:r>
              <a:rPr lang="en-US" sz="1870">
                <a:solidFill>
                  <a:srgbClr val="171616"/>
                </a:solidFill>
                <a:latin typeface="Open Sans"/>
              </a:rPr>
              <a:t>The portrayal of violence, as indicated by the average body count, has generally increased over time, especially seeing a significant jump in the 2010s. This could reflect changes in audience preferences, film-making styles, or societal contexts over the years.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52034" y="4898374"/>
            <a:ext cx="6956452" cy="400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72"/>
              </a:lnSpc>
              <a:spcBef>
                <a:spcPct val="0"/>
              </a:spcBef>
            </a:pPr>
            <a:r>
              <a:rPr lang="en-US" sz="2337">
                <a:solidFill>
                  <a:srgbClr val="171616"/>
                </a:solidFill>
                <a:latin typeface="Open Sans Bold"/>
              </a:rPr>
              <a:t>What do we understand from this?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488706" y="1634123"/>
            <a:ext cx="9972464" cy="6623752"/>
          </a:xfrm>
          <a:custGeom>
            <a:avLst/>
            <a:gdLst/>
            <a:ahLst/>
            <a:cxnLst/>
            <a:rect r="r" b="b" t="t" l="l"/>
            <a:pathLst>
              <a:path h="6623752" w="9972464">
                <a:moveTo>
                  <a:pt x="0" y="0"/>
                </a:moveTo>
                <a:lnTo>
                  <a:pt x="9972464" y="0"/>
                </a:lnTo>
                <a:lnTo>
                  <a:pt x="9972464" y="6623752"/>
                </a:lnTo>
                <a:lnTo>
                  <a:pt x="0" y="66237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med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1309520" y="904875"/>
            <a:ext cx="6585028" cy="989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40"/>
              </a:lnSpc>
              <a:spcBef>
                <a:spcPct val="0"/>
              </a:spcBef>
            </a:pPr>
            <a:r>
              <a:rPr lang="en-US" sz="5743">
                <a:solidFill>
                  <a:srgbClr val="171616"/>
                </a:solidFill>
                <a:latin typeface="Raleway"/>
              </a:rPr>
              <a:t>EDA - Scatter Plot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309520" y="2929646"/>
            <a:ext cx="6775353" cy="127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50"/>
              </a:lnSpc>
              <a:spcBef>
                <a:spcPct val="0"/>
              </a:spcBef>
            </a:pPr>
            <a:r>
              <a:rPr lang="en-US" sz="1821">
                <a:solidFill>
                  <a:srgbClr val="171616"/>
                </a:solidFill>
                <a:latin typeface="Open Sans"/>
              </a:rPr>
              <a:t>To determine if there's a correlation between the level of violence (body count) in movies and their IMDb ratings. This could reveal if audiences rate movies with more violence differently than those with less.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309520" y="2174949"/>
            <a:ext cx="6775353" cy="381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87"/>
              </a:lnSpc>
              <a:spcBef>
                <a:spcPct val="0"/>
              </a:spcBef>
            </a:pPr>
            <a:r>
              <a:rPr lang="en-US" sz="2276">
                <a:solidFill>
                  <a:srgbClr val="171616"/>
                </a:solidFill>
                <a:latin typeface="Open Sans Bold"/>
              </a:rPr>
              <a:t>Why this Graph?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309520" y="4943001"/>
            <a:ext cx="6775353" cy="4192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50"/>
              </a:lnSpc>
            </a:pPr>
            <a:r>
              <a:rPr lang="en-US" sz="1821">
                <a:solidFill>
                  <a:srgbClr val="171616"/>
                </a:solidFill>
                <a:latin typeface="Open Sans"/>
              </a:rPr>
              <a:t>We can observe that there wasn't a strong linear correlation between IMDb rating and body count. Movies with both high and low body counts were spread across different IMDb ratings, indicating that the number of deaths in a movie doesn't necessarily dictate its rating. A correlation coefficient close to 0 would suggest a weak linear relationship, while values closer to 1 or -1 would suggest strong positive or negative relationships, respectively. In the context of the dataset, even if there's no strong linear correlation, it doesn't mean there's no relationship at all; it could be non-linear or influenced by other factors.</a:t>
            </a:r>
          </a:p>
          <a:p>
            <a:pPr algn="just">
              <a:lnSpc>
                <a:spcPts val="2550"/>
              </a:lnSpc>
            </a:pPr>
          </a:p>
          <a:p>
            <a:pPr algn="just">
              <a:lnSpc>
                <a:spcPts val="255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1309520" y="4446450"/>
            <a:ext cx="6775353" cy="381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87"/>
              </a:lnSpc>
              <a:spcBef>
                <a:spcPct val="0"/>
              </a:spcBef>
            </a:pPr>
            <a:r>
              <a:rPr lang="en-US" sz="2276">
                <a:solidFill>
                  <a:srgbClr val="171616"/>
                </a:solidFill>
                <a:latin typeface="Open Sans Bold"/>
              </a:rPr>
              <a:t>What do we understand from this?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7388" y="2022813"/>
            <a:ext cx="10949497" cy="6470157"/>
          </a:xfrm>
          <a:custGeom>
            <a:avLst/>
            <a:gdLst/>
            <a:ahLst/>
            <a:cxnLst/>
            <a:rect r="r" b="b" t="t" l="l"/>
            <a:pathLst>
              <a:path h="6470157" w="10949497">
                <a:moveTo>
                  <a:pt x="0" y="0"/>
                </a:moveTo>
                <a:lnTo>
                  <a:pt x="10949497" y="0"/>
                </a:lnTo>
                <a:lnTo>
                  <a:pt x="10949497" y="6470158"/>
                </a:lnTo>
                <a:lnTo>
                  <a:pt x="0" y="64701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med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77412" cy="977412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DDD0BC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852034" y="1685544"/>
            <a:ext cx="5511987" cy="101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55"/>
              </a:lnSpc>
              <a:spcBef>
                <a:spcPct val="0"/>
              </a:spcBef>
            </a:pPr>
            <a:r>
              <a:rPr lang="en-US" sz="5896">
                <a:solidFill>
                  <a:srgbClr val="171616"/>
                </a:solidFill>
                <a:latin typeface="Raleway"/>
              </a:rPr>
              <a:t>EDA - Bar Plot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852034" y="4127592"/>
            <a:ext cx="6956452" cy="971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8"/>
              </a:lnSpc>
              <a:spcBef>
                <a:spcPct val="0"/>
              </a:spcBef>
            </a:pPr>
            <a:r>
              <a:rPr lang="en-US" sz="1870">
                <a:solidFill>
                  <a:srgbClr val="171616"/>
                </a:solidFill>
                <a:latin typeface="Open Sans"/>
              </a:rPr>
              <a:t>To analyze the average level of violence or deaths across different film genres. This can shed light on which genres inherently involve more violent or deadly scenarios.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852034" y="3362503"/>
            <a:ext cx="6956452" cy="400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72"/>
              </a:lnSpc>
              <a:spcBef>
                <a:spcPct val="0"/>
              </a:spcBef>
            </a:pPr>
            <a:r>
              <a:rPr lang="en-US" sz="2337">
                <a:solidFill>
                  <a:srgbClr val="171616"/>
                </a:solidFill>
                <a:latin typeface="Open Sans Bold"/>
              </a:rPr>
              <a:t>Why this Graph?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52034" y="6223367"/>
            <a:ext cx="6956452" cy="1943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18"/>
              </a:lnSpc>
              <a:spcBef>
                <a:spcPct val="0"/>
              </a:spcBef>
            </a:pPr>
            <a:r>
              <a:rPr lang="en-US" sz="1870">
                <a:solidFill>
                  <a:srgbClr val="171616"/>
                </a:solidFill>
                <a:latin typeface="Open Sans"/>
              </a:rPr>
              <a:t>Genres like War and History inherently have higher body counts, reflecting their themes around real-life events, battles, and historical conflicts. In contrast, genres like Musical or Film Noir have fewer deaths, indicating a different thematic focus. This chart helps in understanding the intrinsic nature of genres concerning their portrayal of violence or deaths.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52034" y="5461212"/>
            <a:ext cx="6956452" cy="400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72"/>
              </a:lnSpc>
              <a:spcBef>
                <a:spcPct val="0"/>
              </a:spcBef>
            </a:pPr>
            <a:r>
              <a:rPr lang="en-US" sz="2337">
                <a:solidFill>
                  <a:srgbClr val="171616"/>
                </a:solidFill>
                <a:latin typeface="Open Sans Bold"/>
              </a:rPr>
              <a:t>What do we understand from this?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342842" y="2273782"/>
            <a:ext cx="10144293" cy="6470109"/>
          </a:xfrm>
          <a:custGeom>
            <a:avLst/>
            <a:gdLst/>
            <a:ahLst/>
            <a:cxnLst/>
            <a:rect r="r" b="b" t="t" l="l"/>
            <a:pathLst>
              <a:path h="6470109" w="10144293">
                <a:moveTo>
                  <a:pt x="0" y="0"/>
                </a:moveTo>
                <a:lnTo>
                  <a:pt x="10144293" y="0"/>
                </a:lnTo>
                <a:lnTo>
                  <a:pt x="10144293" y="6470109"/>
                </a:lnTo>
                <a:lnTo>
                  <a:pt x="0" y="64701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DAFyx7TIEJI</dc:identifier>
  <dcterms:modified xsi:type="dcterms:W3CDTF">2011-08-01T06:04:30Z</dcterms:modified>
  <cp:revision>1</cp:revision>
  <dc:title>Sai Nandini</dc:title>
</cp:coreProperties>
</file>

<file path=docProps/thumbnail.jpeg>
</file>